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000" b="1">
                <a:solidFill>
                  <a:srgbClr val="FFFFFF"/>
                </a:solidFill>
                <a:latin typeface="Segoe UI"/>
              </a:defRPr>
            </a:pPr>
            <a:r>
              <a:t>AsterPay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651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00D4FF"/>
                </a:solidFill>
                <a:latin typeface="Segoe UI"/>
              </a:defRPr>
            </a:pPr>
            <a:r>
              <a:t>The EUR Settlement Layer for the Agentic Economy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657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B0B0C0"/>
                </a:solidFill>
                <a:latin typeface="Segoe UI"/>
              </a:defRPr>
            </a:pPr>
            <a:r>
              <a:t>USDC to EUR via SEPA Instant  |  x402 Protocol  |  MiCA-Compliant  |  Built on Base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3035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707085"/>
                </a:solidFill>
                <a:latin typeface="Segoe UI"/>
              </a:defRPr>
            </a:pPr>
            <a:r>
              <a:t>Pre-Seed Investment Opportunity  |  February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7607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7C3AFF"/>
                </a:solidFill>
                <a:latin typeface="Segoe UI"/>
              </a:defRPr>
            </a:pPr>
            <a:r>
              <a:t>asterpay.io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Why AsterPay — Competitive Moat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828800"/>
            <a:ext cx="10698480" cy="502920"/>
          </a:xfrm>
          <a:prstGeom prst="roundRect">
            <a:avLst/>
          </a:prstGeom>
          <a:solidFill>
            <a:srgbClr val="1512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54864" cy="502920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190195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E"/>
                </a:solidFill>
                <a:latin typeface="Segoe UI"/>
              </a:defRPr>
            </a:pPr>
            <a:r>
              <a:t>AsterPay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80" y="1901952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x402 + EUR + MiCA + SEPA + Bridge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0" y="1901952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00E67E"/>
                </a:solidFill>
                <a:latin typeface="Segoe UI"/>
              </a:defRPr>
            </a:pPr>
            <a:r>
              <a:t>Only complete EUR stack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2423160"/>
            <a:ext cx="10698480" cy="50292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05840" y="249631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4444"/>
                </a:solidFill>
                <a:latin typeface="Segoe UI"/>
              </a:defRPr>
            </a:pPr>
            <a:r>
              <a:t>Skyfire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6080" y="2496312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$33M raised, 30+ partners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0" y="2496312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4444"/>
                </a:solidFill>
                <a:latin typeface="Segoe UI"/>
              </a:defRPr>
            </a:pPr>
            <a:r>
              <a:t>USD only, no x402, North America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017520"/>
            <a:ext cx="10698480" cy="50292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5840" y="309067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4444"/>
                </a:solidFill>
                <a:latin typeface="Segoe UI"/>
              </a:defRPr>
            </a:pPr>
            <a:r>
              <a:t>PayPal Agentic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26080" y="3090672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ChatGPT/Perplexity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3090672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4444"/>
                </a:solidFill>
                <a:latin typeface="Segoe UI"/>
              </a:defRPr>
            </a:pPr>
            <a:r>
              <a:t>Fiat-only, no crypto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3611880"/>
            <a:ext cx="10698480" cy="50292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368503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9F0A"/>
                </a:solidFill>
                <a:latin typeface="Segoe UI"/>
              </a:defRPr>
            </a:pPr>
            <a:r>
              <a:t>Stripe x402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26080" y="3685032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Base + USDC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3685032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4444"/>
                </a:solidFill>
                <a:latin typeface="Segoe UI"/>
              </a:defRPr>
            </a:pPr>
            <a:r>
              <a:t>USD only, no EUR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" y="5303520"/>
            <a:ext cx="10698480" cy="109728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731520" y="5303520"/>
            <a:ext cx="10698480" cy="45720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97280" y="5486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200" b="0">
                <a:solidFill>
                  <a:srgbClr val="B0B0C0"/>
                </a:solidFill>
                <a:latin typeface="Segoe UI"/>
              </a:defRPr>
            </a:pPr>
            <a:r>
              <a:t>First mover: Only EUR off-ramp in x402 (0 competitors)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B0B0C0"/>
                </a:solidFill>
                <a:latin typeface="Segoe UI"/>
              </a:defRPr>
            </a:pPr>
            <a:r>
              <a:t>Regulatory: MiCA-ready before July 2026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B0B0C0"/>
                </a:solidFill>
                <a:latin typeface="Segoe UI"/>
              </a:defRPr>
            </a:pPr>
            <a:r>
              <a:t>Technical: Bridge tested, SDK live, MCP published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B0B0C0"/>
                </a:solidFill>
                <a:latin typeface="Segoe UI"/>
              </a:defRPr>
            </a:pPr>
            <a:r>
              <a:t>Network: 50K+ leads, 8 AI agents, live API traffic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The 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Raising $200K pre-seed to reach first revenue and lock the EUR category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5029200" cy="201168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1645920"/>
            <a:ext cx="5029200" cy="45720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82880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800" b="1">
                <a:solidFill>
                  <a:srgbClr val="00E67E"/>
                </a:solidFill>
                <a:latin typeface="Segoe UI"/>
              </a:defRPr>
            </a:pPr>
            <a:r>
              <a:t>$200,000 Pre-Seed</a:t>
            </a:r>
          </a:p>
          <a:p>
            <a:pPr algn="l">
              <a:spcAft>
                <a:spcPts val="400"/>
              </a:spcAft>
              <a:defRPr sz="1400" b="0">
                <a:solidFill>
                  <a:srgbClr val="B0B0C0"/>
                </a:solidFill>
                <a:latin typeface="Segoe UI"/>
              </a:defRPr>
            </a:pPr>
            <a:r>
              <a:t>Target valuation: $1M</a:t>
            </a:r>
          </a:p>
          <a:p>
            <a:pPr algn="l">
              <a:spcAft>
                <a:spcPts val="400"/>
              </a:spcAft>
              <a:defRPr sz="1600" b="1">
                <a:solidFill>
                  <a:srgbClr val="FFFFFF"/>
                </a:solidFill>
                <a:latin typeface="Segoe UI"/>
              </a:defRPr>
            </a:pPr>
            <a:r>
              <a:t>Use of funds: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B0B0C0"/>
                </a:solidFill>
                <a:latin typeface="Segoe UI"/>
              </a:defRPr>
            </a:pPr>
            <a:r>
              <a:t>- Bridge KYB + production EUR settlement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B0B0C0"/>
                </a:solidFill>
                <a:latin typeface="Segoe UI"/>
              </a:defRPr>
            </a:pPr>
            <a:r>
              <a:t>- First paying customers + facilitator integrations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B0B0C0"/>
                </a:solidFill>
                <a:latin typeface="Segoe UI"/>
              </a:defRPr>
            </a:pPr>
            <a:r>
              <a:t>- Runway: 18+ months at current burn (~$8K/mo)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645920"/>
            <a:ext cx="5212080" cy="201168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6217920" y="1645920"/>
            <a:ext cx="5212080" cy="4572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82880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000" b="1">
                <a:solidFill>
                  <a:srgbClr val="7C3AFF"/>
                </a:solidFill>
                <a:latin typeface="Segoe UI"/>
              </a:defRPr>
            </a:pPr>
            <a:r>
              <a:t>Milestones with $200K</a:t>
            </a:r>
          </a:p>
          <a:p>
            <a:pPr algn="l">
              <a:spcAft>
                <a:spcPts val="400"/>
              </a:spcAft>
              <a:defRPr sz="1300" b="1">
                <a:solidFill>
                  <a:srgbClr val="FFFFFF"/>
                </a:solidFill>
                <a:latin typeface="Segoe UI"/>
              </a:defRPr>
            </a:pPr>
            <a:r>
              <a:t>- Production EUR settlement live</a:t>
            </a:r>
          </a:p>
          <a:p>
            <a:pPr algn="l">
              <a:spcAft>
                <a:spcPts val="400"/>
              </a:spcAft>
              <a:defRPr sz="1300" b="1">
                <a:solidFill>
                  <a:srgbClr val="FFFFFF"/>
                </a:solidFill>
                <a:latin typeface="Segoe UI"/>
              </a:defRPr>
            </a:pPr>
            <a:r>
              <a:t>- First paying enterprise customer</a:t>
            </a:r>
          </a:p>
          <a:p>
            <a:pPr algn="l">
              <a:spcAft>
                <a:spcPts val="400"/>
              </a:spcAft>
              <a:defRPr sz="1300" b="1">
                <a:solidFill>
                  <a:srgbClr val="FFFFFF"/>
                </a:solidFill>
                <a:latin typeface="Segoe UI"/>
              </a:defRPr>
            </a:pPr>
            <a:r>
              <a:t>- 2+ facilitator partnerships (PayAI, Mogami)</a:t>
            </a:r>
          </a:p>
          <a:p>
            <a:pPr algn="l">
              <a:spcAft>
                <a:spcPts val="400"/>
              </a:spcAft>
              <a:defRPr sz="1300" b="1">
                <a:solidFill>
                  <a:srgbClr val="FFFFFF"/>
                </a:solidFill>
                <a:latin typeface="Segoe UI"/>
              </a:defRPr>
            </a:pPr>
            <a:r>
              <a:t>- x402 SEPA scheme proposal to foundation</a:t>
            </a:r>
          </a:p>
          <a:p>
            <a:pPr algn="l">
              <a:spcAft>
                <a:spcPts val="400"/>
              </a:spcAft>
              <a:defRPr sz="1300" b="1">
                <a:solidFill>
                  <a:srgbClr val="00D4FF"/>
                </a:solidFill>
                <a:latin typeface="Segoe UI"/>
              </a:defRPr>
            </a:pPr>
            <a:r>
              <a:t>- $100K+ monthly settlement volume (target)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4023360"/>
            <a:ext cx="10698480" cy="18288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731520" y="4023360"/>
            <a:ext cx="10698480" cy="45720"/>
          </a:xfrm>
          <a:prstGeom prst="roundRect">
            <a:avLst/>
          </a:prstGeom>
          <a:solidFill>
            <a:srgbClr val="FF9F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4297680"/>
            <a:ext cx="100584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800" b="1">
                <a:solidFill>
                  <a:srgbClr val="FF9F0A"/>
                </a:solidFill>
                <a:latin typeface="Segoe UI"/>
              </a:defRPr>
            </a:pPr>
            <a:r>
              <a:t>Why now</a:t>
            </a:r>
          </a:p>
          <a:p>
            <a:pPr algn="l">
              <a:spcAft>
                <a:spcPts val="400"/>
              </a:spcAft>
              <a:defRPr sz="1400" b="0">
                <a:solidFill>
                  <a:srgbClr val="B0B0C0"/>
                </a:solidFill>
                <a:latin typeface="Segoe UI"/>
              </a:defRPr>
            </a:pPr>
            <a:r>
              <a:t>x402 V2 is moving toward native fiat (ACH, cards). SEPA is the next logical step. We have a 3-6 month window to become the default EUR layer before others build it. First mover in an uncontested category.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Roadmap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371600"/>
            <a:ext cx="3291840" cy="41148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3291840" cy="45720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1645920"/>
            <a:ext cx="2743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800" b="1">
                <a:solidFill>
                  <a:srgbClr val="00E67E"/>
                </a:solidFill>
                <a:latin typeface="Segoe UI"/>
              </a:defRPr>
            </a:pPr>
            <a:r>
              <a:t>Q1 2026 — NOW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00E67E"/>
                </a:solidFill>
                <a:latin typeface="Segoe UI"/>
              </a:defRPr>
            </a:pPr>
            <a:r>
              <a:t>Bridge sandbox, x402.org listed, SDK, MCP, ERC-8004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FF9F0A"/>
                </a:solidFill>
                <a:latin typeface="Segoe UI"/>
              </a:defRPr>
            </a:pPr>
            <a:r>
              <a:t>Bridge KYB, Circle Alliance, Depa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89120" y="1371600"/>
            <a:ext cx="3291840" cy="41148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389120" y="1371600"/>
            <a:ext cx="3291840" cy="45720"/>
          </a:xfrm>
          <a:prstGeom prst="roundRect">
            <a:avLst/>
          </a:prstGeom>
          <a:solidFill>
            <a:srgbClr val="00D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0" y="1645920"/>
            <a:ext cx="2743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800" b="1">
                <a:solidFill>
                  <a:srgbClr val="00D4FF"/>
                </a:solidFill>
                <a:latin typeface="Segoe UI"/>
              </a:defRPr>
            </a:pPr>
            <a:r>
              <a:t>Q2 2026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FFFFFF"/>
                </a:solidFill>
                <a:latin typeface="Segoe UI"/>
              </a:defRPr>
            </a:pPr>
            <a:r>
              <a:t>Production EUR. First customers. Facilitator integrations. $1M/mo volume target.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46720" y="1371600"/>
            <a:ext cx="3291840" cy="41148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8046720" y="1371600"/>
            <a:ext cx="3291840" cy="4572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321040" y="1645920"/>
            <a:ext cx="2743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800" b="1">
                <a:solidFill>
                  <a:srgbClr val="7C3AFF"/>
                </a:solidFill>
                <a:latin typeface="Segoe UI"/>
              </a:defRPr>
            </a:pPr>
            <a:r>
              <a:t>Q3-Q4 2026</a:t>
            </a:r>
          </a:p>
          <a:p>
            <a:pPr algn="l">
              <a:spcAft>
                <a:spcPts val="400"/>
              </a:spcAft>
              <a:defRPr sz="1200" b="0">
                <a:solidFill>
                  <a:srgbClr val="FFFFFF"/>
                </a:solidFill>
                <a:latin typeface="Segoe UI"/>
              </a:defRPr>
            </a:pPr>
            <a:r>
              <a:t>Scale volume. Multi-chain. Banking partnerships. $10M/mo target.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57607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707085"/>
                </a:solidFill>
                <a:latin typeface="Segoe UI"/>
              </a:defRPr>
            </a:pPr>
            <a:r>
              <a:t>Burn rate: ~$8K/month  |  Pre-seed ask: $200K  |  18+ months runway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Team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0B0C0"/>
                </a:solidFill>
                <a:latin typeface="Segoe UI"/>
              </a:defRPr>
            </a:pPr>
            <a:r>
              <a:t>Founder + 8 autonomous AI agents running BD, engineering, compliance, marketing 24/7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5120640" cy="22860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1645920"/>
            <a:ext cx="5120640" cy="4572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1828800"/>
            <a:ext cx="45720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200" b="1">
                <a:solidFill>
                  <a:srgbClr val="FFFFFF"/>
                </a:solidFill>
                <a:latin typeface="Segoe UI"/>
              </a:defRPr>
            </a:pPr>
            <a:r>
              <a:t>Petteri Leinonen</a:t>
            </a:r>
          </a:p>
          <a:p>
            <a:pPr algn="l">
              <a:spcAft>
                <a:spcPts val="400"/>
              </a:spcAft>
              <a:defRPr sz="1400" b="0">
                <a:solidFill>
                  <a:srgbClr val="7C3AFF"/>
                </a:solidFill>
                <a:latin typeface="Segoe UI"/>
              </a:defRPr>
            </a:pPr>
            <a:r>
              <a:t>Founder &amp; CEO</a:t>
            </a:r>
          </a:p>
          <a:p>
            <a:pPr algn="l">
              <a:spcAft>
                <a:spcPts val="400"/>
              </a:spcAft>
              <a:defRPr sz="1100" b="0">
                <a:solidFill>
                  <a:srgbClr val="B0B0C0"/>
                </a:solidFill>
                <a:latin typeface="Segoe UI"/>
              </a:defRPr>
            </a:pPr>
            <a:r>
              <a:t>27 years fintech and payments infrastructure. Built enterprise payment systems. Deep expertise in blockchain settlement, EU regulation (MiCA, PSD2), and AI agent architectures.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645920"/>
            <a:ext cx="5212080" cy="22860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6217920" y="1645920"/>
            <a:ext cx="5212080" cy="45720"/>
          </a:xfrm>
          <a:prstGeom prst="roundRect">
            <a:avLst/>
          </a:prstGeom>
          <a:solidFill>
            <a:srgbClr val="00D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78308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D4FF"/>
                </a:solidFill>
                <a:latin typeface="Segoe UI"/>
              </a:defRPr>
            </a:pPr>
            <a:r>
              <a:t>AI Agent Team (8+1)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92240" y="2148840"/>
            <a:ext cx="2377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Samantha: BD, outreach, CRM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2240" y="2359152"/>
            <a:ext cx="2377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Alex: CTO, GitHub, CDP wallet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2569464"/>
            <a:ext cx="2377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Amy: Partnerships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2779776"/>
            <a:ext cx="2377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Max: CFO, investors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052560" y="2148840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Luna: Marketing, Twitter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52560" y="2359152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Viljo: Compliance, MiCA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052560" y="2569464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Zack: Backend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52560" y="2779776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Keke: Blockchain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20040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707085"/>
                </a:solidFill>
                <a:latin typeface="Segoe UI"/>
              </a:defRPr>
            </a:pPr>
            <a:r>
              <a:t>A living demo of the agentic economy we build for.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41605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707085"/>
                </a:solidFill>
                <a:latin typeface="Segoe UI"/>
              </a:defRPr>
            </a:pPr>
            <a:r>
              <a:t>Featured: Base Hub (8,490 followers). Listed: x402.org, Coinbase x402 repo, awesome-x402.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3716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  <a:latin typeface="Segoe UI"/>
              </a:defRPr>
            </a:pPr>
            <a:r>
              <a:t>Let's Build the EUR Rail</a:t>
            </a:r>
            <a:br/>
            <a:r>
              <a:t>for the Agentic Economy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292608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00D4FF"/>
                </a:solidFill>
                <a:latin typeface="Segoe UI"/>
              </a:defRPr>
            </a:pPr>
            <a:r>
              <a:t>120M agentic transactions per week. $5T market by 2030.</a:t>
            </a:r>
            <a:br/>
            <a:r>
              <a:t>Zero EUR settlement infrastructure — until now.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200400" y="4114800"/>
            <a:ext cx="5760720" cy="164592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3200400" y="4114800"/>
            <a:ext cx="5760720" cy="4572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474720" y="4389120"/>
            <a:ext cx="5212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2000" b="1">
                <a:solidFill>
                  <a:srgbClr val="FFFFFF"/>
                </a:solidFill>
                <a:latin typeface="Segoe UI"/>
              </a:defRPr>
            </a:pPr>
            <a:r>
              <a:t>AsterPay</a:t>
            </a:r>
          </a:p>
          <a:p>
            <a:pPr algn="l">
              <a:spcAft>
                <a:spcPts val="400"/>
              </a:spcAft>
              <a:defRPr sz="400" b="0">
                <a:solidFill>
                  <a:srgbClr val="0A0A0F"/>
                </a:solidFill>
                <a:latin typeface="Segoe UI"/>
              </a:defRPr>
            </a:pPr>
          </a:p>
          <a:p>
            <a:pPr algn="ctr">
              <a:spcAft>
                <a:spcPts val="400"/>
              </a:spcAft>
              <a:defRPr sz="1400" b="0">
                <a:solidFill>
                  <a:srgbClr val="B0B0C0"/>
                </a:solidFill>
                <a:latin typeface="Segoe UI"/>
              </a:defRPr>
            </a:pPr>
            <a:r>
              <a:t>petteri@asterpay.io  |  asterpay.io  |  @Asterpayment</a:t>
            </a:r>
          </a:p>
          <a:p>
            <a:pPr algn="ctr">
              <a:spcAft>
                <a:spcPts val="400"/>
              </a:spcAft>
              <a:defRPr sz="1400" b="0">
                <a:solidFill>
                  <a:srgbClr val="00D4FF"/>
                </a:solidFill>
                <a:latin typeface="Segoe UI"/>
              </a:defRPr>
            </a:pPr>
            <a:r>
              <a:t>Try the API: asterpay.io/get-started</a:t>
            </a:r>
          </a:p>
          <a:p>
            <a:pPr algn="ctr">
              <a:spcAft>
                <a:spcPts val="400"/>
              </a:spcAft>
              <a:defRPr sz="1200" b="0">
                <a:solidFill>
                  <a:srgbClr val="707085"/>
                </a:solidFill>
                <a:latin typeface="Segoe UI"/>
              </a:defRPr>
            </a:pPr>
            <a:r>
              <a:t>pip install asterpay  |  x402.org/ecosystem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The Market Opportunity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0B0C0"/>
                </a:solidFill>
                <a:latin typeface="Segoe UI"/>
              </a:defRPr>
            </a:pPr>
            <a:r>
              <a:t>Agentic commerce is the fastest-growing segment in payments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2560320" cy="219456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1828800"/>
            <a:ext cx="2560320" cy="4572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10312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7C3AFF"/>
                </a:solidFill>
                <a:latin typeface="Segoe UI"/>
              </a:defRPr>
            </a:pPr>
            <a:r>
              <a:t>$3-5T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283464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0C0"/>
                </a:solidFill>
                <a:latin typeface="Segoe UI"/>
              </a:defRPr>
            </a:pPr>
            <a:r>
              <a:t>Global agentic</a:t>
            </a:r>
            <a:br/>
            <a:r>
              <a:t>commerce by 2030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5661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707085"/>
                </a:solidFill>
                <a:latin typeface="Segoe UI"/>
              </a:defRPr>
            </a:pPr>
            <a:r>
              <a:t>McKinsey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66160" y="1828800"/>
            <a:ext cx="2560320" cy="219456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3566160" y="1828800"/>
            <a:ext cx="2560320" cy="45720"/>
          </a:xfrm>
          <a:prstGeom prst="roundRect">
            <a:avLst/>
          </a:prstGeom>
          <a:solidFill>
            <a:srgbClr val="00D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840480" y="210312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00D4FF"/>
                </a:solidFill>
                <a:latin typeface="Segoe UI"/>
              </a:defRPr>
            </a:pPr>
            <a:r>
              <a:t>161M+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0" y="283464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0C0"/>
                </a:solidFill>
                <a:latin typeface="Segoe UI"/>
              </a:defRPr>
            </a:pPr>
            <a:r>
              <a:t>x402 protocol</a:t>
            </a:r>
            <a:br/>
            <a:r>
              <a:t>transactions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35661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707085"/>
                </a:solidFill>
                <a:latin typeface="Segoe UI"/>
              </a:defRPr>
            </a:pPr>
            <a:r>
              <a:t>Coinbase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1828800"/>
            <a:ext cx="2560320" cy="219456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6400800" y="1828800"/>
            <a:ext cx="2560320" cy="45720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675120" y="210312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00E67E"/>
                </a:solidFill>
                <a:latin typeface="Segoe UI"/>
              </a:defRPr>
            </a:pPr>
            <a:r>
              <a:t>120M/wk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75120" y="283464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0C0"/>
                </a:solidFill>
                <a:latin typeface="Segoe UI"/>
              </a:defRPr>
            </a:pPr>
            <a:r>
              <a:t>Alipay AI Pay</a:t>
            </a:r>
            <a:br/>
            <a:r>
              <a:t>transactions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75120" y="35661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707085"/>
                </a:solidFill>
                <a:latin typeface="Segoe UI"/>
              </a:defRPr>
            </a:pPr>
            <a:r>
              <a:t>Alipay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40" y="1828800"/>
            <a:ext cx="2560320" cy="219456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9235440" y="1828800"/>
            <a:ext cx="2560320" cy="45720"/>
          </a:xfrm>
          <a:prstGeom prst="roundRect">
            <a:avLst/>
          </a:prstGeom>
          <a:solidFill>
            <a:srgbClr val="FF9F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509760" y="210312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9F0A"/>
                </a:solidFill>
                <a:latin typeface="Segoe UI"/>
              </a:defRPr>
            </a:pPr>
            <a:r>
              <a:t>$74B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09760" y="283464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0C0"/>
                </a:solidFill>
                <a:latin typeface="Segoe UI"/>
              </a:defRPr>
            </a:pPr>
            <a:r>
              <a:t>USDC</a:t>
            </a:r>
            <a:br/>
            <a:r>
              <a:t>market cap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509760" y="35661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707085"/>
                </a:solidFill>
                <a:latin typeface="Segoe UI"/>
              </a:defRPr>
            </a:pPr>
            <a:r>
              <a:t>Circle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438912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500" b="0">
                <a:solidFill>
                  <a:srgbClr val="B0B0C0"/>
                </a:solidFill>
                <a:latin typeface="Segoe UI"/>
              </a:defRPr>
            </a:pPr>
            <a:r>
              <a:t>"Stablecoins will become the default currency for AI agents... agentic commerce essentially."</a:t>
            </a:r>
          </a:p>
          <a:p>
            <a:pPr algn="l">
              <a:spcAft>
                <a:spcPts val="400"/>
              </a:spcAft>
              <a:defRPr sz="1200" b="1">
                <a:solidFill>
                  <a:srgbClr val="7C3AFF"/>
                </a:solidFill>
                <a:latin typeface="Segoe UI"/>
              </a:defRPr>
            </a:pPr>
            <a:r>
              <a:t>— Brian Armstrong, CEO Coinbase (Q4 2025 Earnings)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The Problem: Zero EUR Infrastructure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4444"/>
                </a:solidFill>
                <a:latin typeface="Segoe UI"/>
              </a:defRPr>
            </a:pPr>
            <a:r>
              <a:t>Every major player is building agentic commerce. None support EUR settlement.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Segoe UI"/>
              </a:defRPr>
            </a:pPr>
            <a:r>
              <a:t>Who's Building Agentic Commerce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37744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Segoe UI"/>
              </a:defRPr>
            </a:pPr>
            <a:r>
              <a:t>Google UCP/AP2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377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60+ partners (Visa, MC, Stripe)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37744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4444"/>
                </a:solidFill>
                <a:latin typeface="Segoe UI"/>
              </a:defRPr>
            </a:pPr>
            <a:r>
              <a:t>No Fiat-only, no crypto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9718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Segoe UI"/>
              </a:defRPr>
            </a:pPr>
            <a:r>
              <a:t>PayPal ACP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2971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ChatGPT, Perplexity integration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297180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4444"/>
                </a:solidFill>
                <a:latin typeface="Segoe UI"/>
              </a:defRPr>
            </a:pPr>
            <a:r>
              <a:t>No Fiat-only, no x402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56616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Segoe UI"/>
              </a:defRPr>
            </a:pPr>
            <a:r>
              <a:t>Coinbase x402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35661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161M+ transactions, 398K buyers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0" y="35661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4444"/>
                </a:solidFill>
                <a:latin typeface="Segoe UI"/>
              </a:defRPr>
            </a:pPr>
            <a:r>
              <a:t>No USD only, no EUR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1605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Segoe UI"/>
              </a:defRPr>
            </a:pPr>
            <a:r>
              <a:t>Alipay AI Pay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41605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120M transactions/week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0" y="416052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4444"/>
                </a:solidFill>
                <a:latin typeface="Segoe UI"/>
              </a:defRPr>
            </a:pPr>
            <a:r>
              <a:t>No CNY only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75488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Segoe UI"/>
              </a:defRPr>
            </a:pPr>
            <a:r>
              <a:t>Stripe x402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0" y="47548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Base + USDC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475488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4444"/>
                </a:solidFill>
                <a:latin typeface="Segoe UI"/>
              </a:defRPr>
            </a:pPr>
            <a:r>
              <a:t>No USD only, no EUR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534924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Segoe UI"/>
              </a:defRPr>
            </a:pPr>
            <a:r>
              <a:t>Shopify UCP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0" y="53492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Millions of EU merchants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0" y="534924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4444"/>
                </a:solidFill>
                <a:latin typeface="Segoe UI"/>
              </a:defRPr>
            </a:pPr>
            <a:r>
              <a:t>No No crypto, no EUR settlement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498079" y="1828800"/>
            <a:ext cx="4114800" cy="438912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7498079" y="1828800"/>
            <a:ext cx="4114800" cy="45720"/>
          </a:xfrm>
          <a:prstGeom prst="roundRect">
            <a:avLst/>
          </a:prstGeom>
          <a:solidFill>
            <a:srgbClr val="F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863839" y="2103120"/>
            <a:ext cx="3383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400" b="1">
                <a:solidFill>
                  <a:srgbClr val="FF4444"/>
                </a:solidFill>
                <a:latin typeface="Segoe UI"/>
              </a:defRPr>
            </a:pPr>
            <a:r>
              <a:t>The EUR Gap</a:t>
            </a:r>
          </a:p>
          <a:p>
            <a:pPr algn="l">
              <a:spcAft>
                <a:spcPts val="400"/>
              </a:spcAft>
              <a:defRPr sz="800" b="0">
                <a:solidFill>
                  <a:srgbClr val="0A0A0F"/>
                </a:solidFill>
                <a:latin typeface="Segoe UI"/>
              </a:defRPr>
            </a:pPr>
          </a:p>
          <a:p>
            <a:pPr algn="l">
              <a:spcAft>
                <a:spcPts val="400"/>
              </a:spcAft>
              <a:defRPr sz="1600" b="1">
                <a:solidFill>
                  <a:srgbClr val="FFFFFF"/>
                </a:solidFill>
                <a:latin typeface="Segoe UI"/>
              </a:defRPr>
            </a:pPr>
            <a:r>
              <a:t>161M+ x402 transactions</a:t>
            </a:r>
          </a:p>
          <a:p>
            <a:pPr algn="l">
              <a:spcAft>
                <a:spcPts val="400"/>
              </a:spcAft>
              <a:defRPr sz="1600" b="1">
                <a:solidFill>
                  <a:srgbClr val="FF4444"/>
                </a:solidFill>
                <a:latin typeface="Segoe UI"/>
              </a:defRPr>
            </a:pPr>
            <a:r>
              <a:t>0 have EUR settlement</a:t>
            </a:r>
          </a:p>
          <a:p>
            <a:pPr algn="l">
              <a:spcAft>
                <a:spcPts val="400"/>
              </a:spcAft>
              <a:defRPr sz="800" b="0">
                <a:solidFill>
                  <a:srgbClr val="0A0A0F"/>
                </a:solidFill>
                <a:latin typeface="Segoe UI"/>
              </a:defRPr>
            </a:pPr>
          </a:p>
          <a:p>
            <a:pPr algn="l">
              <a:spcAft>
                <a:spcPts val="400"/>
              </a:spcAft>
              <a:defRPr sz="1400" b="0">
                <a:solidFill>
                  <a:srgbClr val="B0B0C0"/>
                </a:solidFill>
                <a:latin typeface="Segoe UI"/>
              </a:defRPr>
            </a:pPr>
            <a:r>
              <a:t>12+ x402 ecosystem projects analyzed</a:t>
            </a:r>
          </a:p>
          <a:p>
            <a:pPr algn="l">
              <a:spcAft>
                <a:spcPts val="400"/>
              </a:spcAft>
              <a:defRPr sz="1400" b="1">
                <a:solidFill>
                  <a:srgbClr val="FF4444"/>
                </a:solidFill>
                <a:latin typeface="Segoe UI"/>
              </a:defRPr>
            </a:pPr>
            <a:r>
              <a:t>0 offer EUR off-ramp</a:t>
            </a:r>
          </a:p>
          <a:p>
            <a:pPr algn="l">
              <a:spcAft>
                <a:spcPts val="400"/>
              </a:spcAft>
              <a:defRPr sz="800" b="0">
                <a:solidFill>
                  <a:srgbClr val="0A0A0F"/>
                </a:solidFill>
                <a:latin typeface="Segoe UI"/>
              </a:defRPr>
            </a:pPr>
          </a:p>
          <a:p>
            <a:pPr algn="l">
              <a:spcAft>
                <a:spcPts val="400"/>
              </a:spcAft>
              <a:defRPr sz="1200" b="1">
                <a:solidFill>
                  <a:srgbClr val="FF9F0A"/>
                </a:solidFill>
                <a:latin typeface="Segoe UI"/>
              </a:defRPr>
            </a:pPr>
            <a:r>
              <a:t>MiCA regulation deadline: July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The Solution: AsterPay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The world's first EUR settlement layer for the agentic economy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10698480" cy="128016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7C3AFF"/>
                </a:solidFill>
                <a:latin typeface="Segoe UI"/>
              </a:defRPr>
            </a:pPr>
            <a:r>
              <a:t>AI Agent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46888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makes API call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2103120"/>
            <a:ext cx="457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707085"/>
                </a:solidFill>
                <a:latin typeface="Segoe UI"/>
              </a:defRPr>
            </a:pPr>
            <a:r>
              <a:t>-&gt;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00D4FF"/>
                </a:solidFill>
                <a:latin typeface="Segoe UI"/>
              </a:defRPr>
            </a:pPr>
            <a:r>
              <a:t>x402 Protocol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246888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HTTP 402 payment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0" y="2103120"/>
            <a:ext cx="457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707085"/>
                </a:solidFill>
                <a:latin typeface="Segoe UI"/>
              </a:defRPr>
            </a:pPr>
            <a:r>
              <a:t>-&gt;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201168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00E67E"/>
                </a:solidFill>
                <a:latin typeface="Segoe UI"/>
              </a:defRPr>
            </a:pPr>
            <a:r>
              <a:t>USDC on Base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246888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instant settlement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0" y="2103120"/>
            <a:ext cx="457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707085"/>
                </a:solidFill>
                <a:latin typeface="Segoe UI"/>
              </a:defRPr>
            </a:pPr>
            <a:r>
              <a:t>-&gt;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201168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7C3AFF"/>
                </a:solidFill>
                <a:latin typeface="Segoe UI"/>
              </a:defRPr>
            </a:pPr>
            <a:r>
              <a:t>AsterPay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246888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EUR off-ramp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0" y="2103120"/>
            <a:ext cx="457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707085"/>
                </a:solidFill>
                <a:latin typeface="Segoe UI"/>
              </a:defRPr>
            </a:pPr>
            <a:r>
              <a:t>-&gt;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0" y="201168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00E67E"/>
                </a:solidFill>
                <a:latin typeface="Segoe UI"/>
              </a:defRPr>
            </a:pPr>
            <a:r>
              <a:t>EUR via SEPA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6888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EU bank account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3474720"/>
            <a:ext cx="2560320" cy="219456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31520" y="3474720"/>
            <a:ext cx="2560320" cy="4572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05840" y="374904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7C3AFF"/>
                </a:solidFill>
                <a:latin typeface="Segoe UI"/>
              </a:defRPr>
            </a:pPr>
            <a:r>
              <a:t>x402 Native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05840" y="4297680"/>
            <a:ext cx="20116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HTTP-native payment protocol by Coinbase. AsterPay is the only EUR endpoint.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566160" y="3474720"/>
            <a:ext cx="2560320" cy="219456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3566160" y="3474720"/>
            <a:ext cx="2560320" cy="45720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840480" y="374904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E67E"/>
                </a:solidFill>
                <a:latin typeface="Segoe UI"/>
              </a:defRPr>
            </a:pPr>
            <a:r>
              <a:t>SEPA Instant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40480" y="4297680"/>
            <a:ext cx="20116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Real-time EUR settlement to any EU bank account. Full IBAN support.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0" y="3474720"/>
            <a:ext cx="2560320" cy="219456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6400800" y="3474720"/>
            <a:ext cx="2560320" cy="45720"/>
          </a:xfrm>
          <a:prstGeom prst="roundRect">
            <a:avLst/>
          </a:prstGeom>
          <a:solidFill>
            <a:srgbClr val="FF9F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675120" y="374904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9F0A"/>
                </a:solidFill>
                <a:latin typeface="Segoe UI"/>
              </a:defRPr>
            </a:pPr>
            <a:r>
              <a:t>MiCA-Compliant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75120" y="4297680"/>
            <a:ext cx="20116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EU crypto regulation ready before July 2026 deadline.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235440" y="3474720"/>
            <a:ext cx="2560320" cy="219456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9235440" y="3474720"/>
            <a:ext cx="2560320" cy="45720"/>
          </a:xfrm>
          <a:prstGeom prst="roundRect">
            <a:avLst/>
          </a:prstGeom>
          <a:solidFill>
            <a:srgbClr val="00D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509760" y="374904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Bridge Integration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509760" y="4297680"/>
            <a:ext cx="20116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Stripe for Crypto — regulated off-ramp. Sandbox tested, KYB submitted.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1520" y="59436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00D4FF"/>
                </a:solidFill>
                <a:latin typeface="Segoe UI"/>
              </a:defRPr>
            </a:pPr>
            <a:r>
              <a:t>"Coinbase gave every agent a wallet. AsterPay gives every agent a EUR bank account."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Segoe UI"/>
              </a:defRPr>
            </a:pPr>
            <a:r>
              <a:t>x402 Ecosystem: No EUR Settlement Exists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00D4FF"/>
                </a:solidFill>
                <a:latin typeface="Segoe UI"/>
              </a:defRPr>
            </a:pPr>
            <a:r>
              <a:t>12+ projects analyzed — AsterPay is the only EUR off-ramp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789920" cy="41148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6916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Segoe UI"/>
              </a:defRPr>
            </a:pPr>
            <a:r>
              <a:t>Project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80" y="169164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Segoe UI"/>
              </a:defRPr>
            </a:pPr>
            <a:r>
              <a:t>Layer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6916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Segoe UI"/>
              </a:defRPr>
            </a:pPr>
            <a:r>
              <a:t>Chain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0" y="169164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Segoe UI"/>
              </a:defRPr>
            </a:pPr>
            <a:r>
              <a:t>EUR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0880" y="169164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Segoe UI"/>
              </a:defRPr>
            </a:pPr>
            <a:r>
              <a:t>MiCA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38160" y="169164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Segoe UI"/>
              </a:defRPr>
            </a:pPr>
            <a:r>
              <a:t>SEPA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35440" y="16916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Segoe UI"/>
              </a:defRPr>
            </a:pPr>
            <a:r>
              <a:t>Funding/Mcap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2103120"/>
            <a:ext cx="10789920" cy="347472"/>
          </a:xfrm>
          <a:prstGeom prst="roundRect">
            <a:avLst/>
          </a:prstGeom>
          <a:solidFill>
            <a:srgbClr val="1512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548640" y="2103120"/>
            <a:ext cx="54864" cy="347472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2130552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00E67E"/>
                </a:solidFill>
                <a:latin typeface="Segoe UI"/>
              </a:defRPr>
            </a:pPr>
            <a:r>
              <a:t>AsterPay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26080" y="2130552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Off-ramp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130552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Base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213055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00E67E"/>
                </a:solidFill>
                <a:latin typeface="Segoe UI"/>
              </a:defRPr>
            </a:pPr>
            <a:r>
              <a:t>Yes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40880" y="213055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00E67E"/>
                </a:solidFill>
                <a:latin typeface="Segoe UI"/>
              </a:defRPr>
            </a:pPr>
            <a: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38160" y="213055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00E67E"/>
                </a:solidFill>
                <a:latin typeface="Segoe UI"/>
              </a:defRPr>
            </a:pPr>
            <a:r>
              <a:t>Yes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35440" y="2130552"/>
            <a:ext cx="1828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Pre-revenue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48640" y="2468880"/>
            <a:ext cx="10789920" cy="347472"/>
          </a:xfrm>
          <a:prstGeom prst="roundRect">
            <a:avLst/>
          </a:prstGeom>
          <a:solidFill>
            <a:srgbClr val="1212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2496312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Coinbase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26080" y="2496312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Facilitator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2496312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Base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249631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40880" y="249631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38160" y="249631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35440" y="2496312"/>
            <a:ext cx="1828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~80% share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48640" y="2834640"/>
            <a:ext cx="10789920" cy="347472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2862072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PayAI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26080" y="2862072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Facilitator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0" y="2862072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Multi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43600" y="286207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40880" y="286207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138160" y="286207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235440" y="2862072"/>
            <a:ext cx="1828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$53M mcap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48640" y="3200400"/>
            <a:ext cx="10789920" cy="347472"/>
          </a:xfrm>
          <a:prstGeom prst="roundRect">
            <a:avLst/>
          </a:prstGeom>
          <a:solidFill>
            <a:srgbClr val="1212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0080" y="3227832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Kite AI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926080" y="3227832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Infrastructure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72000" y="3227832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Own L1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943600" y="322783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040880" y="322783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138160" y="322783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235440" y="3227832"/>
            <a:ext cx="1828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$33M raised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48640" y="3566160"/>
            <a:ext cx="10789920" cy="347472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40080" y="3593592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Pieverse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926080" y="3593592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Facilitator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0" y="3593592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BNB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943600" y="359359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040880" y="359359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138160" y="3593592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4444"/>
                </a:solidFill>
                <a:latin typeface="Segoe UI"/>
              </a:defRPr>
            </a:pPr>
            <a:r>
              <a:t>No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235440" y="3593592"/>
            <a:ext cx="1828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B0B0C0"/>
                </a:solidFill>
                <a:latin typeface="Segoe UI"/>
              </a:defRPr>
            </a:pPr>
            <a:r>
              <a:t>$7M raised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1520" y="59436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707085"/>
                </a:solidFill>
                <a:latin typeface="Segoe UI"/>
              </a:defRPr>
            </a:pPr>
            <a:r>
              <a:t>Source: x402.org ecosystem, CoinGecko — Feb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Segoe UI"/>
              </a:defRPr>
            </a:pPr>
            <a:r>
              <a:t>Protocol Landscape: AsterPay Bridges Two Worlds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463040"/>
            <a:ext cx="3474720" cy="438912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463040"/>
            <a:ext cx="3474720" cy="4572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1737360"/>
            <a:ext cx="29260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200" b="1">
                <a:solidFill>
                  <a:srgbClr val="7C3AFF"/>
                </a:solidFill>
                <a:latin typeface="Segoe UI"/>
              </a:defRPr>
            </a:pPr>
            <a:r>
              <a:t>Crypto-Native (x402)</a:t>
            </a:r>
          </a:p>
          <a:p>
            <a:pPr algn="l">
              <a:spcAft>
                <a:spcPts val="400"/>
              </a:spcAft>
              <a:defRPr sz="1300" b="0">
                <a:solidFill>
                  <a:srgbClr val="B0B0C0"/>
                </a:solidFill>
                <a:latin typeface="Segoe UI"/>
              </a:defRPr>
            </a:pPr>
            <a:r>
              <a:t>Coinbase, Stripe, PayAI, Kite AI</a:t>
            </a:r>
          </a:p>
          <a:p>
            <a:pPr algn="l">
              <a:spcAft>
                <a:spcPts val="400"/>
              </a:spcAft>
              <a:defRPr sz="1400" b="1">
                <a:solidFill>
                  <a:srgbClr val="FF4444"/>
                </a:solidFill>
                <a:latin typeface="Segoe UI"/>
              </a:defRPr>
            </a:pPr>
            <a:r>
              <a:t>Settlement: USDC only. No fiat off-ramp.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0" y="1463040"/>
            <a:ext cx="3017520" cy="4389120"/>
          </a:xfrm>
          <a:prstGeom prst="roundRect">
            <a:avLst/>
          </a:prstGeom>
          <a:solidFill>
            <a:srgbClr val="150A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0" y="1463040"/>
            <a:ext cx="3017520" cy="45720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846320" y="1737360"/>
            <a:ext cx="24688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2600" b="1">
                <a:solidFill>
                  <a:srgbClr val="00E67E"/>
                </a:solidFill>
                <a:latin typeface="Segoe UI"/>
              </a:defRPr>
            </a:pPr>
            <a:r>
              <a:t>AsterPay</a:t>
            </a:r>
          </a:p>
          <a:p>
            <a:pPr algn="ctr">
              <a:spcAft>
                <a:spcPts val="400"/>
              </a:spcAft>
              <a:defRPr sz="1600" b="0">
                <a:solidFill>
                  <a:srgbClr val="00E67E"/>
                </a:solidFill>
                <a:latin typeface="Segoe UI"/>
              </a:defRPr>
            </a:pPr>
            <a:r>
              <a:t>THE BRIDGE</a:t>
            </a:r>
          </a:p>
          <a:p>
            <a:pPr algn="ctr">
              <a:spcAft>
                <a:spcPts val="400"/>
              </a:spcAft>
              <a:defRPr sz="1800" b="1">
                <a:solidFill>
                  <a:srgbClr val="FFFFFF"/>
                </a:solidFill>
                <a:latin typeface="Segoe UI"/>
              </a:defRPr>
            </a:pPr>
            <a:r>
              <a:t>USDC -&gt; EUR</a:t>
            </a:r>
          </a:p>
          <a:p>
            <a:pPr algn="ctr">
              <a:spcAft>
                <a:spcPts val="400"/>
              </a:spcAft>
              <a:defRPr sz="1400" b="1">
                <a:solidFill>
                  <a:srgbClr val="00D4FF"/>
                </a:solidFill>
                <a:latin typeface="Segoe UI"/>
              </a:defRPr>
            </a:pPr>
            <a:r>
              <a:t>x402 -&gt; SEPA Instant</a:t>
            </a:r>
          </a:p>
          <a:p>
            <a:pPr algn="ctr">
              <a:spcAft>
                <a:spcPts val="400"/>
              </a:spcAft>
              <a:defRPr sz="1400" b="1">
                <a:solidFill>
                  <a:srgbClr val="00E67E"/>
                </a:solidFill>
                <a:latin typeface="Segoe UI"/>
              </a:defRPr>
            </a:pPr>
            <a:r>
              <a:t>MiCA-Compliant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955279" y="1463040"/>
            <a:ext cx="3474720" cy="438912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955279" y="1463040"/>
            <a:ext cx="3474720" cy="45720"/>
          </a:xfrm>
          <a:prstGeom prst="roundRect">
            <a:avLst/>
          </a:prstGeom>
          <a:solidFill>
            <a:srgbClr val="FF9F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0" y="1737360"/>
            <a:ext cx="29260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200" b="1">
                <a:solidFill>
                  <a:srgbClr val="FF9F0A"/>
                </a:solidFill>
                <a:latin typeface="Segoe UI"/>
              </a:defRPr>
            </a:pPr>
            <a:r>
              <a:t>Fiat-Native</a:t>
            </a:r>
          </a:p>
          <a:p>
            <a:pPr algn="l">
              <a:spcAft>
                <a:spcPts val="400"/>
              </a:spcAft>
              <a:defRPr sz="1300" b="0">
                <a:solidFill>
                  <a:srgbClr val="B0B0C0"/>
                </a:solidFill>
                <a:latin typeface="Segoe UI"/>
              </a:defRPr>
            </a:pPr>
            <a:r>
              <a:t>Google UCP, PayPal ACP, Shopify</a:t>
            </a:r>
          </a:p>
          <a:p>
            <a:pPr algn="l">
              <a:spcAft>
                <a:spcPts val="400"/>
              </a:spcAft>
              <a:defRPr sz="1400" b="1">
                <a:solidFill>
                  <a:srgbClr val="FF4444"/>
                </a:solidFill>
                <a:latin typeface="Segoe UI"/>
              </a:defRPr>
            </a:pPr>
            <a:r>
              <a:t>Settlement: Fiat only. No crypto.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6126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0D4FF"/>
                </a:solidFill>
                <a:latin typeface="Segoe UI"/>
              </a:defRPr>
            </a:pPr>
            <a:r>
              <a:t>AsterPay is the only project connecting the x402 economy to European fiat rails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How It Works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0B0C0"/>
                </a:solidFill>
                <a:latin typeface="Segoe UI"/>
              </a:defRPr>
            </a:pPr>
            <a:r>
              <a:t>End-to-end: API call -&gt; x402 payment -&gt; EUR settlement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10698480" cy="13716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1645920"/>
            <a:ext cx="73152" cy="137160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097280" y="1965960"/>
            <a:ext cx="640080" cy="640080"/>
          </a:xfrm>
          <a:prstGeom prst="ellipse">
            <a:avLst/>
          </a:prstGeom>
          <a:solidFill>
            <a:srgbClr val="7C3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965960"/>
            <a:ext cx="640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Segoe U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178308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7C3AFF"/>
                </a:solidFill>
                <a:latin typeface="Segoe UI"/>
              </a:defRPr>
            </a:pPr>
            <a:r>
              <a:t>Layer 1: Agent Request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214884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AI agent calls paid API via HTTP. Gets 402 + USDC amount.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200400"/>
            <a:ext cx="10698480" cy="13716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731520" y="3200400"/>
            <a:ext cx="73152" cy="1371600"/>
          </a:xfrm>
          <a:prstGeom prst="roundRect">
            <a:avLst/>
          </a:prstGeom>
          <a:solidFill>
            <a:srgbClr val="00D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1097280" y="3520440"/>
            <a:ext cx="640080" cy="640080"/>
          </a:xfrm>
          <a:prstGeom prst="ellipse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520440"/>
            <a:ext cx="640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Segoe UI"/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80" y="333756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Layer 2: x402 Payment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3703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Agent signs USDC on Base. Facilitator verifies. API access granted. $0.001/call.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754880"/>
            <a:ext cx="10698480" cy="13716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731520" y="4754880"/>
            <a:ext cx="73152" cy="1371600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097280" y="5074920"/>
            <a:ext cx="640080" cy="640080"/>
          </a:xfrm>
          <a:prstGeom prst="ellipse">
            <a:avLst/>
          </a:prstGeom>
          <a:solidFill>
            <a:srgbClr val="00E6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5074920"/>
            <a:ext cx="640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Segoe UI"/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11680" y="489204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E67E"/>
                </a:solidFill>
                <a:latin typeface="Segoe UI"/>
              </a:defRPr>
            </a:pPr>
            <a:r>
              <a:t>Layer 3: EUR Settlement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11680" y="525780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AsterPay converts USDC to EUR via Bridge. SEPA Instant to EU bank.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What We've Built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0B0C0"/>
                </a:solidFill>
                <a:latin typeface="Segoe UI"/>
              </a:defRPr>
            </a:pPr>
            <a:r>
              <a:t>Production-ready infrastructure, live and tested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E"/>
                </a:solidFill>
                <a:latin typeface="Segoe UI"/>
              </a:defRPr>
            </a:pPr>
            <a:r>
              <a:t>Done: x402 API — 13 paid endpoints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92024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707085"/>
                </a:solidFill>
                <a:latin typeface="Segoe UI"/>
              </a:defRPr>
            </a:pPr>
            <a:r>
              <a:t>Market data, AI services, crypto analytics, settlement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4028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E"/>
                </a:solidFill>
                <a:latin typeface="Segoe UI"/>
              </a:defRPr>
            </a:pPr>
            <a:r>
              <a:t>Done: Bridge Integration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51460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707085"/>
                </a:solidFill>
                <a:latin typeface="Segoe UI"/>
              </a:defRPr>
            </a:pPr>
            <a:r>
              <a:t>USDC to EUR via SEPA tested and working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83464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E"/>
                </a:solidFill>
                <a:latin typeface="Segoe UI"/>
              </a:defRPr>
            </a:pPr>
            <a:r>
              <a:t>Done: x402.org Ecosystem — Listed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10896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707085"/>
                </a:solidFill>
                <a:latin typeface="Segoe UI"/>
              </a:defRPr>
            </a:pPr>
            <a:r>
              <a:t>Approved Feb 2026 — Services/Endpoints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42900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E"/>
                </a:solidFill>
                <a:latin typeface="Segoe UI"/>
              </a:defRPr>
            </a:pPr>
            <a:r>
              <a:t>Done: Python SDK — pip install asterpay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70332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707085"/>
                </a:solidFill>
                <a:latin typeface="Segoe UI"/>
              </a:defRPr>
            </a:pPr>
            <a:r>
              <a:t>Published on PyPI, sync &amp; async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02336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E"/>
                </a:solidFill>
                <a:latin typeface="Segoe UI"/>
              </a:defRPr>
            </a:pPr>
            <a:r>
              <a:t>Done: MCP Server — 16 tools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29768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707085"/>
                </a:solidFill>
                <a:latin typeface="Segoe UI"/>
              </a:defRPr>
            </a:pPr>
            <a:r>
              <a:t>AI agent discovery, published on npm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61772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E"/>
                </a:solidFill>
                <a:latin typeface="Segoe UI"/>
              </a:defRPr>
            </a:pPr>
            <a:r>
              <a:t>Done: ERC-8004 Agent #16850 on Base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89204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707085"/>
                </a:solidFill>
                <a:latin typeface="Segoe UI"/>
              </a:defRPr>
            </a:pPr>
            <a:r>
              <a:t>On-chain agent identity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521208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E"/>
                </a:solidFill>
                <a:latin typeface="Segoe UI"/>
              </a:defRPr>
            </a:pPr>
            <a:r>
              <a:t>Done: Developer Dashboard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48640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707085"/>
                </a:solidFill>
                <a:latin typeface="Segoe UI"/>
              </a:defRPr>
            </a:pPr>
            <a:r>
              <a:t>60-second onboarding, API keys, usage analytics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772400" y="1645920"/>
            <a:ext cx="3840480" cy="41148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772400" y="1645920"/>
            <a:ext cx="3840480" cy="4572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46720" y="19202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13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26880" y="192024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Paid API endpoints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20" y="239572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16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26880" y="2395728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MCP tools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20" y="2871216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50K+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26880" y="2871216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CRM leads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20" y="3346704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8+1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26880" y="3346704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AI agents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0" y="3822191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1%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26880" y="3822191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AsterPay fee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46720" y="429768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Segoe UI"/>
              </a:defRPr>
            </a:pPr>
            <a:r>
              <a:t>$0.001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326880" y="429768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0C0"/>
                </a:solidFill>
                <a:latin typeface="Segoe UI"/>
              </a:defRPr>
            </a:pPr>
            <a:r>
              <a:t>Per API call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Business Model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371600"/>
            <a:ext cx="5029200" cy="22860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5029200" cy="45720"/>
          </a:xfrm>
          <a:prstGeom prst="roundRect">
            <a:avLst/>
          </a:prstGeom>
          <a:solidFill>
            <a:srgbClr val="00E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645920"/>
            <a:ext cx="43891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000" b="1">
                <a:solidFill>
                  <a:srgbClr val="00E67E"/>
                </a:solidFill>
                <a:latin typeface="Segoe UI"/>
              </a:defRPr>
            </a:pPr>
            <a:r>
              <a:t>Revenue Streams</a:t>
            </a:r>
          </a:p>
          <a:p>
            <a:pPr algn="l">
              <a:spcAft>
                <a:spcPts val="400"/>
              </a:spcAft>
              <a:defRPr sz="1400" b="1">
                <a:solidFill>
                  <a:srgbClr val="FFFFFF"/>
                </a:solidFill>
                <a:latin typeface="Segoe UI"/>
              </a:defRPr>
            </a:pPr>
            <a:r>
              <a:t>1. Settlement Fee: 1.0% on USDC -&gt; EUR (net margin 0.50%)</a:t>
            </a:r>
          </a:p>
          <a:p>
            <a:pPr algn="l">
              <a:spcAft>
                <a:spcPts val="400"/>
              </a:spcAft>
              <a:defRPr sz="1400" b="1">
                <a:solidFill>
                  <a:srgbClr val="FFFFFF"/>
                </a:solidFill>
                <a:latin typeface="Segoe UI"/>
              </a:defRPr>
            </a:pPr>
            <a:r>
              <a:t>2. x402 API: $0.001 per call, 13 paid endpoints</a:t>
            </a:r>
          </a:p>
          <a:p>
            <a:pPr algn="l">
              <a:spcAft>
                <a:spcPts val="400"/>
              </a:spcAft>
              <a:defRPr sz="1400" b="1">
                <a:solidFill>
                  <a:srgbClr val="FFFFFF"/>
                </a:solidFill>
                <a:latin typeface="Segoe UI"/>
              </a:defRPr>
            </a:pPr>
            <a:r>
              <a:t>3. Enterprise plans (coming)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17920" y="1371600"/>
            <a:ext cx="5212080" cy="228600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212080" cy="45720"/>
          </a:xfrm>
          <a:prstGeom prst="roundRect">
            <a:avLst/>
          </a:prstGeom>
          <a:solidFill>
            <a:srgbClr val="00D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0" y="164592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000" b="1">
                <a:solidFill>
                  <a:srgbClr val="00D4FF"/>
                </a:solidFill>
                <a:latin typeface="Segoe UI"/>
              </a:defRPr>
            </a:pPr>
            <a:r>
              <a:t>Unit Economics</a:t>
            </a:r>
          </a:p>
          <a:p>
            <a:pPr algn="l">
              <a:spcAft>
                <a:spcPts val="400"/>
              </a:spcAft>
              <a:defRPr sz="1300" b="1">
                <a:solidFill>
                  <a:srgbClr val="FFFFFF"/>
                </a:solidFill>
                <a:latin typeface="Segoe UI"/>
              </a:defRPr>
            </a:pPr>
            <a:r>
              <a:t>$1M/mo volume -&gt; $5,000/mo margin</a:t>
            </a:r>
          </a:p>
          <a:p>
            <a:pPr algn="l">
              <a:spcAft>
                <a:spcPts val="400"/>
              </a:spcAft>
              <a:defRPr sz="1300" b="1">
                <a:solidFill>
                  <a:srgbClr val="FFFFFF"/>
                </a:solidFill>
                <a:latin typeface="Segoe UI"/>
              </a:defRPr>
            </a:pPr>
            <a:r>
              <a:t>$10M/mo volume -&gt; $50,000/mo margin</a:t>
            </a:r>
          </a:p>
          <a:p>
            <a:pPr algn="l">
              <a:spcAft>
                <a:spcPts val="400"/>
              </a:spcAft>
              <a:defRPr sz="1300" b="1">
                <a:solidFill>
                  <a:srgbClr val="00D4FF"/>
                </a:solidFill>
                <a:latin typeface="Segoe UI"/>
              </a:defRPr>
            </a:pPr>
            <a:r>
              <a:t>$100M/mo volume -&gt; $500,000/mo margin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023360"/>
            <a:ext cx="10698480" cy="2377440"/>
          </a:xfrm>
          <a:prstGeom prst="roundRect">
            <a:avLst/>
          </a:prstGeom>
          <a:solidFill>
            <a:srgbClr val="18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31520" y="4023360"/>
            <a:ext cx="10698480" cy="45720"/>
          </a:xfrm>
          <a:prstGeom prst="roundRect">
            <a:avLst/>
          </a:prstGeom>
          <a:solidFill>
            <a:srgbClr val="7C3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42976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707085"/>
                </a:solidFill>
                <a:latin typeface="Segoe UI"/>
              </a:defRPr>
            </a:pPr>
            <a:r>
              <a:t>TAM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4663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7C3AFF"/>
                </a:solidFill>
                <a:latin typeface="Segoe UI"/>
              </a:defRPr>
            </a:pPr>
            <a:r>
              <a:t>$3-5 Trillion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53035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0C0"/>
                </a:solidFill>
                <a:latin typeface="Segoe UI"/>
              </a:defRPr>
            </a:pPr>
            <a:r>
              <a:t>Global agentic commerce by 2030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42976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707085"/>
                </a:solidFill>
                <a:latin typeface="Segoe UI"/>
              </a:defRPr>
            </a:pPr>
            <a:r>
              <a:t>SAM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0" y="4663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D4FF"/>
                </a:solidFill>
                <a:latin typeface="Segoe UI"/>
              </a:defRPr>
            </a:pPr>
            <a:r>
              <a:t>$236 Billion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89120" y="53035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0C0"/>
                </a:solidFill>
                <a:latin typeface="Segoe UI"/>
              </a:defRPr>
            </a:pPr>
            <a:r>
              <a:t>AI agent payments by 2034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80960" y="42976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707085"/>
                </a:solidFill>
                <a:latin typeface="Segoe UI"/>
              </a:defRPr>
            </a:pPr>
            <a:r>
              <a:t>SOM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80960" y="4663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E67E"/>
                </a:solidFill>
                <a:latin typeface="Segoe UI"/>
              </a:defRPr>
            </a:pPr>
            <a:r>
              <a:t>$500M+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80960" y="53035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0C0"/>
                </a:solidFill>
                <a:latin typeface="Segoe UI"/>
              </a:defRPr>
            </a:pPr>
            <a:r>
              <a:t>EUR settlement, first mover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